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58851" cy="6858000"/>
          </a:xfrm>
          <a:prstGeom prst="rect">
            <a:avLst/>
          </a:prstGeom>
          <a:solidFill>
            <a:srgbClr val="071328"/>
          </a:solidFill>
          <a:ln w="12700">
            <a:solidFill>
              <a:srgbClr val="0713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558851" y="0"/>
            <a:ext cx="4632844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558851" y="0"/>
            <a:ext cx="7315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4630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6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 PARTNER PACK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 LexPractiq</a:t>
            </a:r>
            <a:endParaRPr lang="en-US" sz="6600" dirty="0"/>
          </a:p>
        </p:txBody>
      </p:sp>
      <p:sp>
        <p:nvSpPr>
          <p:cNvPr id="7" name="Text 5"/>
          <p:cNvSpPr/>
          <p:nvPr/>
        </p:nvSpPr>
        <p:spPr>
          <a:xfrm>
            <a:off x="640080" y="315468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5F0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South Africa's Legal Experience Platform (LXP)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640080" y="3886200"/>
            <a:ext cx="67665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5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with us to shape the next generation of practice-ready South African legal talent — through realistic simulations, AI-supervised drafting and research, and verified portfolios that employers can trust.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016051" y="182880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Learn by doing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8016051" y="221284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 SA legal scenarios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016051" y="306324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Mentor-guided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8016051" y="344728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supervising attorney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016051" y="429768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8016051" y="4681728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+ certificate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" y="6217920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prospective Founding Partners  · 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·  OVERVIEW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 LexPractiq at a glance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South Africa's AI-powered Legal Experience Platform.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6766560" cy="3931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are.  </a:t>
            </a:r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digital training environment where law students, graduates and jobseekers complete practical simulations — drafting, research, case analysis and client work — supervised by an AI mentor and reviewed against professional rubrics.
</a:t>
            </a:r>
            <a:pPr indent="0" marL="0">
              <a:lnSpc>
                <a:spcPct val="135000"/>
              </a:lnSpc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we serve.  </a:t>
            </a:r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LLB students and graduates, aspiring candidate attorneys and pupils, universities, law firms, chambers, in-house teams and recruiters looking to hire on demonstrated skill rather than pedigree.
</a:t>
            </a:r>
            <a:pPr indent="0" marL="0">
              <a:lnSpc>
                <a:spcPct val="135000"/>
              </a:lnSpc>
              <a:buNone/>
            </a:pPr>
            <a:r>
              <a:rPr lang="en-US" sz="1400" b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matters.  </a:t>
            </a:r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 many graduates leave university without ever having drafted a real letter of demand or prepared a matter for the CCMA. LexPractiq closes the practice gap between theory and the profession.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680960" y="2194560"/>
            <a:ext cx="3931920" cy="1051560"/>
          </a:xfrm>
          <a:prstGeom prst="roundRect">
            <a:avLst>
              <a:gd name="adj" fmla="val 10435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818120" y="2240280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17+</a:t>
            </a:r>
            <a:endParaRPr lang="en-US" sz="3400" dirty="0"/>
          </a:p>
        </p:txBody>
      </p:sp>
      <p:sp>
        <p:nvSpPr>
          <p:cNvPr id="9" name="Text 7"/>
          <p:cNvSpPr/>
          <p:nvPr/>
        </p:nvSpPr>
        <p:spPr>
          <a:xfrm>
            <a:off x="9189720" y="2286000"/>
            <a:ext cx="2331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Practice-ready simulations across labour, commercial, criminal, family, refugee &amp; constitutional law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7680960" y="3429000"/>
            <a:ext cx="3931920" cy="1051560"/>
          </a:xfrm>
          <a:prstGeom prst="roundRect">
            <a:avLst>
              <a:gd name="adj" fmla="val 10435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818120" y="3474720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9189720" y="3520440"/>
            <a:ext cx="2331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focus areas: writing, research, case summaries, opinions, court skills &amp; ethics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680960" y="4663440"/>
            <a:ext cx="3931920" cy="1051560"/>
          </a:xfrm>
          <a:prstGeom prst="roundRect">
            <a:avLst>
              <a:gd name="adj" fmla="val 10435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818120" y="4709160"/>
            <a:ext cx="1371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9189720" y="4754880"/>
            <a:ext cx="23317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OSCOLA-compliant citations enforced across research &amp; article outputs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·  THE PROBLEM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South Africa needs LexPractiq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gap between LLB and legal practice keeps widening.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5394960" cy="1600200"/>
          </a:xfrm>
          <a:prstGeom prst="roundRect">
            <a:avLst>
              <a:gd name="adj" fmla="val 6857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468880"/>
            <a:ext cx="73152" cy="16002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60604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Articles bottleneck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822960" y="3063240"/>
            <a:ext cx="4937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Thousands of LLB graduates chase a shrinking pool of articles and pupillage seats each year. Merit alone is no longer enough.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2200" y="2468880"/>
            <a:ext cx="5394960" cy="1600200"/>
          </a:xfrm>
          <a:prstGeom prst="roundRect">
            <a:avLst>
              <a:gd name="adj" fmla="val 6857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172200" y="2468880"/>
            <a:ext cx="73152" cy="16002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46520" y="260604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practical experience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446520" y="3063240"/>
            <a:ext cx="4937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graduates have never drafted a letter of demand, referred a CCMA matter or advised a real client before applying for their first job.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48640" y="4206240"/>
            <a:ext cx="5394960" cy="1600200"/>
          </a:xfrm>
          <a:prstGeom prst="roundRect">
            <a:avLst>
              <a:gd name="adj" fmla="val 6857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4206240"/>
            <a:ext cx="73152" cy="16002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434340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Universities can't scale mentoring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822960" y="4800600"/>
            <a:ext cx="4937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Lecturers cannot personally supervise every student's drafting — practical assessment is inconsistent between institutions.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72200" y="4206240"/>
            <a:ext cx="5394960" cy="1600200"/>
          </a:xfrm>
          <a:prstGeom prst="roundRect">
            <a:avLst>
              <a:gd name="adj" fmla="val 6857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172200" y="4206240"/>
            <a:ext cx="73152" cy="16002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46520" y="4343400"/>
            <a:ext cx="4937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Firms hire blind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446520" y="4800600"/>
            <a:ext cx="49377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Recruiters rely on transcripts and interviews to guess who can actually write, research and think — a costly, biased signal.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·  PARTNER BENEFITS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Founding Partners gain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Recognition, pipeline and product influence — from day one.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3172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25146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514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371600" y="251460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Pre-vetted talent pipeline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77240" y="310896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Shortlist candidates by demonstrated skill: drafting quality, research depth, ethics scoring — not just transcripts.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43400" y="233172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526280" y="25146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26280" y="2514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166360" y="251460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Partner branding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72000" y="310896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placement on the marketplace, simulation credits, and joint-branded certificates on every completion.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38160" y="233172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321040" y="251460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21040" y="2514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961120" y="251460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Custom simulations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8366760" y="310896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build one bespoke simulation modelled on your firm's actual practice — used to screen candidates or train juniors.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48640" y="420624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31520" y="438912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4389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1371600" y="43891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Recruiter assessment portal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77240" y="498348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custom skills assessments to shortlisted candidates and receive rubric-scored results in your dashboard.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343400" y="420624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4526280" y="438912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526280" y="4389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5166360" y="43891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Thought-leadership channel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572000" y="498348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Contribute standing guidelines, case commentary or CPD content — attributed and distributed to our student base.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8138160" y="4206240"/>
            <a:ext cx="3611880" cy="1737360"/>
          </a:xfrm>
          <a:prstGeom prst="roundRect">
            <a:avLst>
              <a:gd name="adj" fmla="val 6316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8321040" y="4389120"/>
            <a:ext cx="502920" cy="502920"/>
          </a:xfrm>
          <a:prstGeom prst="ellipse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321040" y="43891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8961120" y="4389120"/>
            <a:ext cx="2651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First-mover pricing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366760" y="4983480"/>
            <a:ext cx="3246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 Partner rates are locked for 24 months; you help shape the roadmap before the platform is publicly priced.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·  PARTICIPATION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firms can participate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tiers, one simple onboarding path.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286000"/>
            <a:ext cx="3611880" cy="4023360"/>
          </a:xfrm>
          <a:prstGeom prst="roundRect">
            <a:avLst>
              <a:gd name="adj" fmla="val 3797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51460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Signature Partner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301752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spc="200" kern="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invitation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3429000"/>
            <a:ext cx="3063240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4400" y="3566160"/>
            <a:ext cx="28803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custom simulation built for your firm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Featured branding on the marketplace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Dedicated recruiter portal + assessments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Quarterly talent pipeline review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Co-branded certificate on completions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43400" y="2286000"/>
            <a:ext cx="3611880" cy="4023360"/>
          </a:xfrm>
          <a:prstGeom prst="roundRect">
            <a:avLst>
              <a:gd name="adj" fmla="val 3797"/>
            </a:avLst>
          </a:prstGeom>
          <a:solidFill>
            <a:srgbClr val="D4AF37"/>
          </a:solidFill>
          <a:ln w="19050">
            <a:solidFill>
              <a:srgbClr val="D4AF3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720" y="251460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Founding Partner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617720" y="301752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spc="200" kern="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Recommended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617720" y="3429000"/>
            <a:ext cx="3063240" cy="9144"/>
          </a:xfrm>
          <a:prstGeom prst="line">
            <a:avLst/>
          </a:prstGeom>
          <a:noFill/>
          <a:ln w="9525">
            <a:solidFill>
              <a:srgbClr val="0713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09160" y="3566160"/>
            <a:ext cx="28803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Logo on all shared simulations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Recruiter portal with candidate shortlist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Bespoke assessment templates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CPD / thought-leadership publications / yr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Locked pricing for 24 months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138160" y="2286000"/>
            <a:ext cx="3611880" cy="4023360"/>
          </a:xfrm>
          <a:prstGeom prst="roundRect">
            <a:avLst>
              <a:gd name="adj" fmla="val 3797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12480" y="251460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Community Partner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412480" y="3017520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spc="200" kern="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tier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412480" y="3429000"/>
            <a:ext cx="3063240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0" y="3566160"/>
            <a:ext cx="288036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Recruiter portal access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vacancies to LexPractiq audience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standard assessments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 to public portfolios</a:t>
            </a:r>
            <a:endParaRPr lang="en-US" sz="1200" dirty="0"/>
          </a:p>
          <a:p>
            <a:pPr marL="342900" indent="-342900">
              <a:lnSpc>
                <a:spcPct val="140000"/>
              </a:lnSpc>
              <a:spcAft>
                <a:spcPts val="400"/>
              </a:spcAft>
              <a:buSzPct val="100000"/>
              <a:buChar char="▪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Founding-Partner upgrade path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·  DEMO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Inside a LexPractiq simulation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candidate walkthrough — from brief to verified certificate.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2651760" cy="365760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6974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822960" y="333756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Brief &amp; document pack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406908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candidate receives a realistic client file — affidavits, contracts, correspondence, statutes — modelled on a real SA matter.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83280" y="2468880"/>
            <a:ext cx="2651760" cy="365760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0" y="26974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657600" y="333756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Guided drafting &amp; research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657600" y="406908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They draft letters, opinions or heads of argument with the AI supervising attorney; OSCOLA citations are enforced automatically.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217920" y="2468880"/>
            <a:ext cx="2651760" cy="365760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92240" y="26974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492240" y="333756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Rubric-based scoring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492240" y="406908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submission is scored on accuracy, reasoning, structure, ethics and professionalism — with written mentor feedback.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9052560" y="2468880"/>
            <a:ext cx="2651760" cy="365760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326880" y="269748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D4AF3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000" dirty="0"/>
          </a:p>
        </p:txBody>
      </p:sp>
      <p:sp>
        <p:nvSpPr>
          <p:cNvPr id="20" name="Text 18"/>
          <p:cNvSpPr/>
          <p:nvPr/>
        </p:nvSpPr>
        <p:spPr>
          <a:xfrm>
            <a:off x="9326880" y="3337560"/>
            <a:ext cx="2103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Verified portfolio &amp; certificate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9326880" y="4069080"/>
            <a:ext cx="210312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samples land in a public portfolio; a QR-verified certificate is issued and shareable to recruiters and firms.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48640" y="589788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demo:  </a:t>
            </a:r>
            <a:pPr indent="0" marL="0">
              <a:buNone/>
            </a:pPr>
            <a:r>
              <a:rPr lang="en-US" sz="1200" i="1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sa.lexpractiq — try 'CCMA Referral: Unfair Dismissal at Shoprite' or 'Heads of Argument: Magistrates' Court urgent application'.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·  ROADMAP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we are, where we're going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12–18 month plan, shaped by Founding Partners.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2651760" cy="384048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377440"/>
            <a:ext cx="2651760" cy="109728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260604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 · 2026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292608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 (LIVE)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3474720"/>
            <a:ext cx="210312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SA simulations across 6 practice areas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supervising attorney + rubric scoring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portfolio + certificate issuance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Recruiter portal + custom assessments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383280" y="2377440"/>
            <a:ext cx="2651760" cy="384048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383280" y="2377440"/>
            <a:ext cx="2651760" cy="109728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11880" y="260604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 · 2026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611880" y="292608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3657600" y="3474720"/>
            <a:ext cx="210312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 catalogue to 40 simulations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 dashboards + assignment turnaround metrics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class rosters + cohort analytics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 Q&amp;A sessions with .ics invites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17920" y="2377440"/>
            <a:ext cx="2651760" cy="384048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17920" y="2377440"/>
            <a:ext cx="2651760" cy="109728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46520" y="260604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 · 2027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46520" y="292608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Recognition</a:t>
            </a:r>
            <a:endParaRPr lang="en-US" sz="1800" dirty="0"/>
          </a:p>
        </p:txBody>
      </p:sp>
      <p:sp>
        <p:nvSpPr>
          <p:cNvPr id="20" name="Text 18"/>
          <p:cNvSpPr/>
          <p:nvPr/>
        </p:nvSpPr>
        <p:spPr>
          <a:xfrm>
            <a:off x="6492240" y="3474720"/>
            <a:ext cx="210312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CPD accreditation partnerships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 Council &amp; LSSA engagement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Firm-endorsed hiring pathway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partner directory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9052560" y="2377440"/>
            <a:ext cx="2651760" cy="3840480"/>
          </a:xfrm>
          <a:prstGeom prst="roundRect">
            <a:avLst>
              <a:gd name="adj" fmla="val 5172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052560" y="2377440"/>
            <a:ext cx="2651760" cy="109728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281160" y="2606040"/>
            <a:ext cx="2194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· 2027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281160" y="2926080"/>
            <a:ext cx="2194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Ecosystem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326880" y="3474720"/>
            <a:ext cx="210312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Mentor network with peer-review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In-house / corporate legal tracks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expansion (SADC pilot)</a:t>
            </a:r>
            <a:endParaRPr lang="en-US" sz="1150" dirty="0"/>
          </a:p>
          <a:p>
            <a:pPr marL="342900" indent="-342900">
              <a:lnSpc>
                <a:spcPct val="1350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F5F0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 for third-party learning systems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457200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·  CONTACT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build the pipeline together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16002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Founding Partner slots are limited to the first 10 firms.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377440"/>
            <a:ext cx="5577840" cy="3931920"/>
          </a:xfrm>
          <a:prstGeom prst="roundRect">
            <a:avLst>
              <a:gd name="adj" fmla="val 3488"/>
            </a:avLst>
          </a:prstGeom>
          <a:solidFill>
            <a:srgbClr val="13294B"/>
          </a:solidFill>
          <a:ln w="9525">
            <a:solidFill>
              <a:srgbClr val="1F3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651760"/>
            <a:ext cx="4937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Nkadimeng Danny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868680" y="32461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— SA LexPractiq  ·  Nkadimeng Danny Legal &amp; Compliance Support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868680" y="3703320"/>
            <a:ext cx="4937760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8862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965960" y="38862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nkadimengdanny7@gmail.com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868680" y="43434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965960" y="43434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071 276 6198  ·  +27 71 276 6198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868680" y="48006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965960" y="48006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nkadimengdannylcs.com  ·  /lexpractiq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68680" y="52578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65960" y="52578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623 Mpheleng Village, Dennilton, Groblersdal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68680" y="5715000"/>
            <a:ext cx="10058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965960" y="5715000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Limpopo, 1030 — Republic of South Africa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6400800" y="2377440"/>
            <a:ext cx="5212080" cy="3931920"/>
          </a:xfrm>
          <a:prstGeom prst="roundRect">
            <a:avLst>
              <a:gd name="adj" fmla="val 3488"/>
            </a:avLst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766560" y="2697480"/>
            <a:ext cx="44805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7132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Become a Founding Partner</a:t>
            </a:r>
            <a:endParaRPr lang="en-US" sz="2400" dirty="0"/>
          </a:p>
        </p:txBody>
      </p:sp>
      <p:sp>
        <p:nvSpPr>
          <p:cNvPr id="22" name="Text 20"/>
          <p:cNvSpPr/>
          <p:nvPr/>
        </p:nvSpPr>
        <p:spPr>
          <a:xfrm>
            <a:off x="6766560" y="3474720"/>
            <a:ext cx="4480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35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Reserve one of ten Founding Partner slots. Locked pricing for 24 months, one bespoke simulation built for your firm, and co-branded certificates on every candidate completion.</a:t>
            </a:r>
            <a:endParaRPr lang="en-US" sz="1350" dirty="0"/>
          </a:p>
        </p:txBody>
      </p:sp>
      <p:sp>
        <p:nvSpPr>
          <p:cNvPr id="23" name="Shape 21"/>
          <p:cNvSpPr/>
          <p:nvPr/>
        </p:nvSpPr>
        <p:spPr>
          <a:xfrm>
            <a:off x="6766560" y="4983480"/>
            <a:ext cx="4480560" cy="9144"/>
          </a:xfrm>
          <a:prstGeom prst="line">
            <a:avLst/>
          </a:prstGeom>
          <a:noFill/>
          <a:ln w="9525">
            <a:solidFill>
              <a:srgbClr val="07132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766560" y="5074920"/>
            <a:ext cx="44805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766560" y="5394960"/>
            <a:ext cx="4480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00" dirty="0">
                <a:solidFill>
                  <a:srgbClr val="0713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30-minute walk-through of the platform. We'll open a live simulation, show the recruiter dashboard, and draft your co-branded partnership brief.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6400800"/>
            <a:ext cx="11094415" cy="9144"/>
          </a:xfrm>
          <a:prstGeom prst="line">
            <a:avLst/>
          </a:prstGeom>
          <a:noFill/>
          <a:ln w="9525">
            <a:solidFill>
              <a:srgbClr val="1F3A5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Founding Partner Pack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B0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3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374136"/>
            <a:ext cx="12191695" cy="109728"/>
          </a:xfrm>
          <a:prstGeom prst="rect">
            <a:avLst/>
          </a:prstGeom>
          <a:solidFill>
            <a:srgbClr val="D4AF37"/>
          </a:solidFill>
          <a:ln w="12700">
            <a:solidFill>
              <a:srgbClr val="D4AF3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0"/>
            <a:ext cx="11094415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you.</a:t>
            </a:r>
            <a:endParaRPr lang="en-US" sz="8400" dirty="0"/>
          </a:p>
        </p:txBody>
      </p:sp>
      <p:sp>
        <p:nvSpPr>
          <p:cNvPr id="4" name="Text 2"/>
          <p:cNvSpPr/>
          <p:nvPr/>
        </p:nvSpPr>
        <p:spPr>
          <a:xfrm>
            <a:off x="548640" y="3017520"/>
            <a:ext cx="1109441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5F0E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 look forward to building the practical pipeline of South African legal talent — with you.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548640" y="54864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400" kern="0" dirty="0">
                <a:solidFill>
                  <a:srgbClr val="D4AF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 LexPractiq  ·  a Nkadimeng Danny Legal &amp; Compliance Support initiative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48640" y="5943600"/>
            <a:ext cx="1109441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nkadimengdanny7@gmail.com   ·   071 276 6198   ·   nkadimengdannylcs.com/lexpractiq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 standalone="yes"?>
<Properties xmlns="http://schemas.openxmlformats.org/officeDocument/2006/extended-properties" xmlns:vt="http://schemas.openxmlformats.org/officeDocument/2006/docPropsVTypes">
	<TotalTime>0</TotalTime>
	<Words>0</Words>
	<Application>Microsoft Office PowerPoint</Application>
	<PresentationFormat>On-screen Show (16:9)</PresentationFormat>
	<Paragraphs>0</Paragraphs>
	<Slides>9</Slides>
	<Notes>9</Notes>
	<HiddenSlides>0</HiddenSlides>
	<MMClips>0</MMClips>
	<ScaleCrop>false</ScaleCrop>
	<HeadingPairs>
		<vt:vector size="6" baseType="variant">
			<vt:variant><vt:lpstr>Fonts Used</vt:lpstr></vt:variant>
			<vt:variant><vt:i4>2</vt:i4></vt:variant>
			<vt:variant><vt:lpstr>Theme</vt:lpstr></vt:variant>
			<vt:variant><vt:i4>1</vt:i4></vt:variant>
			<vt:variant><vt:lpstr>Slide Titles</vt:lpstr></vt:variant>
			<vt:variant><vt:i4>9</vt:i4></vt:variant>
		</vt:vector>
	</HeadingPairs>
	<TitlesOfParts>
		<vt:vector size="12" baseType="lpstr">
			<vt:lpstr>Arial</vt:lpstr>
			<vt:lpstr>Calibri</vt:lpstr>
			<vt:lpstr>Office Theme</vt:lpstr>
			<vt:lpstr>Slide 1</vt:lpstr><vt:lpstr>Slide 2</vt:lpstr><vt:lpstr>Slide 3</vt:lpstr><vt:lpstr>Slide 4</vt:lpstr><vt:lpstr>Slide 5</vt:lpstr><vt:lpstr>Slide 6</vt:lpstr><vt:lpstr>Slide 7</vt:lpstr><vt:lpstr>Slide 8</vt:lpstr><vt:lpstr>Slide 9</vt:lpstr>
		</vt:vector>
	</TitlesOfParts>
	<Company>Nkadimeng Danny Legal & Compliance Support</Company>
	<LinksUpToDate>false</LinksUpToDate>
	<SharedDoc>false</SharedDoc>
	<HyperlinksChanged>false</HyperlinksChanged>
	<AppVersion>16.0000</AppVersion>
	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 LexPractiq — Founding Partner Pack</dc:title>
  <dc:subject>PptxGenJS Presentation</dc:subject>
  <dc:creator>PptxGenJS</dc:creator>
  <cp:lastModifiedBy>PptxGenJS</cp:lastModifiedBy>
  <cp:revision>1</cp:revision>
  <dcterms:created xsi:type="dcterms:W3CDTF">2026-07-27T10:23:11Z</dcterms:created>
  <dcterms:modified xsi:type="dcterms:W3CDTF">2026-07-27T10:23:11Z</dcterms:modified>
</cp:coreProperties>
</file>